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6" r:id="rId13"/>
    <p:sldId id="264" r:id="rId14"/>
    <p:sldId id="268" r:id="rId15"/>
    <p:sldId id="267" r:id="rId16"/>
    <p:sldId id="274" r:id="rId17"/>
    <p:sldId id="273" r:id="rId18"/>
    <p:sldId id="269" r:id="rId19"/>
    <p:sldId id="271" r:id="rId20"/>
    <p:sldId id="270" r:id="rId21"/>
    <p:sldId id="275" r:id="rId22"/>
  </p:sldIdLst>
  <p:sldSz cx="9144000" cy="6858000" type="screen4x3"/>
  <p:notesSz cx="7099300" cy="10234613"/>
  <p:defaultTextStyle>
    <a:defPPr>
      <a:defRPr lang="nl-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23" d="100"/>
          <a:sy n="23" d="100"/>
        </p:scale>
        <p:origin x="474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1DCA7D8-2A94-4086-9550-9B9FA0326916}" type="datetimeFigureOut">
              <a:rPr lang="nl-NL"/>
              <a:pPr>
                <a:defRPr/>
              </a:pPr>
              <a:t>23-11-2023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0F3EDB52-7651-4D1B-9D54-FAE5378CE1E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1045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latin typeface="Arial" charset="0"/>
                <a:ea typeface="Geneva" pitchFamily="-65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>
                <a:latin typeface="Arial" charset="0"/>
                <a:ea typeface="Geneva" pitchFamily="-65" charset="-128"/>
              </a:defRPr>
            </a:lvl1pPr>
          </a:lstStyle>
          <a:p>
            <a:pPr>
              <a:defRPr/>
            </a:pPr>
            <a:fld id="{C80598BD-3CBF-462E-B3B7-B3EB2466C392}" type="datetimeFigureOut">
              <a:rPr lang="nl-NL"/>
              <a:pPr>
                <a:defRPr/>
              </a:pPr>
              <a:t>23-11-2023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latin typeface="Arial" charset="0"/>
                <a:ea typeface="Geneva" pitchFamily="-65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88C1AC9E-380E-4772-9034-FCA37A9943D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58313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/>
          </a:p>
        </p:txBody>
      </p:sp>
      <p:sp>
        <p:nvSpPr>
          <p:cNvPr id="419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Geneva" pitchFamily="-6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pitchFamily="-6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pitchFamily="-6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pitchFamily="-6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65" charset="-128"/>
              </a:defRPr>
            </a:lvl9pPr>
          </a:lstStyle>
          <a:p>
            <a:fld id="{DF930C8D-12CA-495D-B4E9-B0EFDD19FC3F}" type="slidenum">
              <a:rPr lang="nl-NL" altLang="nl-NL"/>
              <a:pPr/>
              <a:t>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1AC9E-380E-4772-9034-FCA37A9943DD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17801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Bovenarm shunt rijpt beter</a:t>
            </a:r>
          </a:p>
          <a:p>
            <a:pPr marL="171450" indent="-171450">
              <a:buFontTx/>
              <a:buChar char="-"/>
            </a:pPr>
            <a:r>
              <a:rPr lang="nl-NL" dirty="0"/>
              <a:t>Indien onderarm aan contralaterale zijde, slagingspercentages idem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1AC9E-380E-4772-9034-FCA37A9943DD}" type="slidenum">
              <a:rPr lang="nl-NL" altLang="nl-NL" smtClean="0"/>
              <a:pPr>
                <a:defRPr/>
              </a:pPr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708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 Techniek: zie </a:t>
            </a:r>
            <a:r>
              <a:rPr lang="nl-NL" dirty="0" err="1"/>
              <a:t>vlg</a:t>
            </a:r>
            <a:r>
              <a:rPr lang="nl-NL" dirty="0"/>
              <a:t> slide</a:t>
            </a:r>
          </a:p>
          <a:p>
            <a:r>
              <a:rPr lang="nl-NL" dirty="0"/>
              <a:t>- Medicatie: liposomaal prednison, Rotmans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1AC9E-380E-4772-9034-FCA37A9943DD}" type="slidenum">
              <a:rPr lang="nl-NL" altLang="nl-NL" smtClean="0"/>
              <a:pPr>
                <a:defRPr/>
              </a:pPr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791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Geen effect:</a:t>
            </a:r>
          </a:p>
          <a:p>
            <a:r>
              <a:rPr lang="nl-NL" dirty="0"/>
              <a:t>- Vooraf meting bloedflow en diameters waaruit calculatie postoperatieve flow, maar kleine groep </a:t>
            </a:r>
            <a:r>
              <a:rPr lang="nl-NL" dirty="0" err="1"/>
              <a:t>ptn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1AC9E-380E-4772-9034-FCA37A9943DD}" type="slidenum">
              <a:rPr lang="nl-NL" altLang="nl-NL" smtClean="0"/>
              <a:pPr>
                <a:defRPr/>
              </a:pPr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200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5334-8977-4B1A-B323-32826C6FAF99}" type="datetime1">
              <a:rPr lang="nl-NL" altLang="nl-NL"/>
              <a:pPr>
                <a:defRPr/>
              </a:pPr>
              <a:t>23-11-2023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5F6BC-15E6-4ABF-A8AE-C27CEC9020F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0386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607F4-090E-4FE0-9381-675F00195DD4}" type="datetime1">
              <a:rPr lang="nl-NL" altLang="nl-NL"/>
              <a:pPr>
                <a:defRPr/>
              </a:pPr>
              <a:t>23-11-2023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9EE197-69AE-44CD-AAC8-49BC9A6F91F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3440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B2FC7-4764-4FF3-BB4B-1372FDD801A1}" type="datetime1">
              <a:rPr lang="nl-NL" altLang="nl-NL"/>
              <a:pPr>
                <a:defRPr/>
              </a:pPr>
              <a:t>23-11-2023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167DB3-3C60-42C3-AA7E-5A129DDAC32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9520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465C-975A-4E96-913A-71A5699BE142}" type="datetime1">
              <a:rPr lang="nl-NL" altLang="nl-NL"/>
              <a:pPr>
                <a:defRPr/>
              </a:pPr>
              <a:t>23-11-2023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D6129D-AA12-432D-80E9-EE9BE22B1A3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60739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C4F6D-5E84-49DA-BB91-C6996DB6AD0A}" type="datetime1">
              <a:rPr lang="nl-NL" altLang="nl-NL"/>
              <a:pPr>
                <a:defRPr/>
              </a:pPr>
              <a:t>23-11-2023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C2CD0C-92FD-4596-BF75-F19C5202245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181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CA34F-0F02-4727-81F1-B4A4515A04C9}" type="datetime1">
              <a:rPr lang="nl-NL" altLang="nl-NL"/>
              <a:pPr>
                <a:defRPr/>
              </a:pPr>
              <a:t>23-11-2023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0F561C-F306-4116-A8D6-71F179D0AFD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928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4B18-E81A-4678-A5B5-FBB3BC99A2F4}" type="datetime1">
              <a:rPr lang="nl-NL" altLang="nl-NL"/>
              <a:pPr>
                <a:defRPr/>
              </a:pPr>
              <a:t>23-11-2023</a:t>
            </a:fld>
            <a:endParaRPr lang="nl-NL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8B2DF2-640B-41DD-AC0E-60FB2B3E9EA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9933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441A-E77B-4397-A43E-7FFD2E02711B}" type="datetime1">
              <a:rPr lang="nl-NL" altLang="nl-NL"/>
              <a:pPr>
                <a:defRPr/>
              </a:pPr>
              <a:t>23-11-2023</a:t>
            </a:fld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13A340-90F2-4829-9B9D-3DD54A58F26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5247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6F768-2529-4D6A-BD48-CC364A673961}" type="datetime1">
              <a:rPr lang="nl-NL" altLang="nl-NL"/>
              <a:pPr>
                <a:defRPr/>
              </a:pPr>
              <a:t>23-11-2023</a:t>
            </a:fld>
            <a:endParaRPr lang="nl-NL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A4BC0D-049D-480F-8869-4E2D492092B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7716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0CEB1-20E8-4D9E-9F6F-6241FAAD6858}" type="datetime1">
              <a:rPr lang="nl-NL" altLang="nl-NL"/>
              <a:pPr>
                <a:defRPr/>
              </a:pPr>
              <a:t>23-11-2023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925828-2D82-4C94-853E-A6403C77E70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614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A964-5A1D-4201-9CEA-561BA41926A6}" type="datetime1">
              <a:rPr lang="nl-NL" altLang="nl-NL"/>
              <a:pPr>
                <a:defRPr/>
              </a:pPr>
              <a:t>23-11-2023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AEA1F9-F160-4EF6-860E-35668C3981F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4879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162175" y="62166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65" charset="0"/>
                <a:ea typeface="Geneva" pitchFamily="-65" charset="-128"/>
              </a:defRPr>
            </a:lvl1pPr>
          </a:lstStyle>
          <a:p>
            <a:pPr>
              <a:defRPr/>
            </a:pPr>
            <a:fld id="{ED3AC273-1E19-421F-A9FD-6DE962816FB6}" type="datetime1">
              <a:rPr lang="nl-NL" altLang="nl-NL"/>
              <a:pPr>
                <a:defRPr/>
              </a:pPr>
              <a:t>23-11-2023</a:t>
            </a:fld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2166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fld id="{29A56B77-28CA-414A-A2D9-FE85A952287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/>
          <a:ea typeface="Geneva" pitchFamily="-65" charset="-128"/>
          <a:cs typeface="Calibri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65" charset="0"/>
          <a:ea typeface="Geneva" pitchFamily="-65" charset="-128"/>
          <a:cs typeface="Calibri" pitchFamily="-65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65" charset="0"/>
          <a:ea typeface="Geneva" pitchFamily="-65" charset="-128"/>
          <a:cs typeface="Calibri" pitchFamily="-65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65" charset="0"/>
          <a:ea typeface="Geneva" pitchFamily="-65" charset="-128"/>
          <a:cs typeface="Calibri" pitchFamily="-65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65" charset="0"/>
          <a:ea typeface="Geneva" pitchFamily="-65" charset="-128"/>
          <a:cs typeface="Calibri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65" charset="0"/>
          <a:ea typeface="Geneva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65" charset="0"/>
          <a:ea typeface="Geneva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65" charset="0"/>
          <a:ea typeface="Geneva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65" charset="0"/>
          <a:ea typeface="Geneva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-65" charset="-128"/>
          <a:cs typeface="Geneva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311150" y="1089061"/>
            <a:ext cx="8521700" cy="2876764"/>
          </a:xfrm>
        </p:spPr>
        <p:txBody>
          <a:bodyPr/>
          <a:lstStyle/>
          <a:p>
            <a:pPr algn="ctr" eaLnBrk="1" hangingPunct="1"/>
            <a:r>
              <a:rPr lang="nl-NL" sz="8000" dirty="0">
                <a:latin typeface="Fave Script Bold Pro" panose="020B0604020202020204" pitchFamily="2" charset="0"/>
                <a:ea typeface="Mystery Quest" panose="02000000000000000000" pitchFamily="2" charset="0"/>
              </a:rPr>
              <a:t>Doe mij maar </a:t>
            </a:r>
            <a:br>
              <a:rPr lang="nl-NL" sz="8000" dirty="0">
                <a:latin typeface="Mystery Quest" panose="02000000000000000000" pitchFamily="2" charset="0"/>
                <a:ea typeface="Mystery Quest" panose="02000000000000000000" pitchFamily="2" charset="0"/>
              </a:rPr>
            </a:br>
            <a:r>
              <a:rPr lang="nl-NL" sz="8000" dirty="0">
                <a:latin typeface="Broadway" panose="04040905080B02020502" pitchFamily="82" charset="0"/>
                <a:ea typeface="Mystery Quest" panose="02000000000000000000" pitchFamily="2" charset="0"/>
              </a:rPr>
              <a:t>een </a:t>
            </a:r>
            <a:r>
              <a:rPr lang="nl-NL" sz="8000" dirty="0">
                <a:latin typeface="Broadway" panose="04040905080B02020502" pitchFamily="82" charset="0"/>
              </a:rPr>
              <a:t>Shunt</a:t>
            </a:r>
            <a:endParaRPr lang="nl-NL" altLang="nl-NL" dirty="0">
              <a:latin typeface="Calibri" pitchFamily="-65" charset="0"/>
              <a:cs typeface="Calibri" pitchFamily="-65" charset="0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204033" y="4550262"/>
            <a:ext cx="4939968" cy="152314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>
                <a:solidFill>
                  <a:schemeClr val="tx1"/>
                </a:solidFill>
                <a:ea typeface="+mn-ea"/>
                <a:cs typeface="+mn-cs"/>
              </a:rPr>
              <a:t>Nicole Heitink – ter Braak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800" dirty="0">
                <a:solidFill>
                  <a:schemeClr val="tx1"/>
                </a:solidFill>
                <a:ea typeface="+mn-ea"/>
                <a:cs typeface="+mn-cs"/>
              </a:rPr>
              <a:t>Internist- nefroloog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solidFill>
                <a:schemeClr val="tx1"/>
              </a:solidFill>
              <a:ea typeface="+mn-ea"/>
              <a:cs typeface="+mn-cs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6D978-9520-0967-3542-F78781DE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Rijping shunt van eigen vaten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09CC02-E39E-0FB4-2D51-D629A272B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9751"/>
            <a:ext cx="8229600" cy="4983162"/>
          </a:xfrm>
        </p:spPr>
        <p:txBody>
          <a:bodyPr/>
          <a:lstStyle/>
          <a:p>
            <a:r>
              <a:rPr lang="nl-NL" sz="2800" dirty="0"/>
              <a:t>Goede shunt 1 jaar na operatie: 54%</a:t>
            </a:r>
          </a:p>
          <a:p>
            <a:r>
              <a:rPr lang="nl-NL" sz="2800" dirty="0"/>
              <a:t>Na extra ingrepen: 76 - 78%</a:t>
            </a:r>
          </a:p>
          <a:p>
            <a:endParaRPr lang="nl-NL" dirty="0"/>
          </a:p>
          <a:p>
            <a:r>
              <a:rPr lang="nl-NL" sz="2800" dirty="0"/>
              <a:t>22 - 24% kan nooit gebruikt worden</a:t>
            </a:r>
          </a:p>
          <a:p>
            <a:pPr lvl="1"/>
            <a:r>
              <a:rPr lang="nl-NL" sz="2400" dirty="0"/>
              <a:t>11% bovenarm shunts</a:t>
            </a:r>
          </a:p>
          <a:p>
            <a:r>
              <a:rPr lang="nl-NL" sz="2800" dirty="0"/>
              <a:t>Risicofactoren</a:t>
            </a:r>
          </a:p>
          <a:p>
            <a:pPr lvl="1"/>
            <a:r>
              <a:rPr lang="nl-NL" sz="2000" dirty="0"/>
              <a:t>Hogere leeftijd</a:t>
            </a:r>
          </a:p>
          <a:p>
            <a:pPr lvl="1"/>
            <a:r>
              <a:rPr lang="nl-NL" sz="2000" dirty="0"/>
              <a:t>Vrouwelijk geslacht</a:t>
            </a:r>
          </a:p>
          <a:p>
            <a:pPr lvl="1"/>
            <a:r>
              <a:rPr lang="nl-NL" sz="2000" dirty="0"/>
              <a:t>Perifeer vaatlijden</a:t>
            </a:r>
          </a:p>
          <a:p>
            <a:pPr lvl="1"/>
            <a:r>
              <a:rPr lang="nl-NL" sz="2000" dirty="0"/>
              <a:t>Diabetes</a:t>
            </a:r>
          </a:p>
          <a:p>
            <a:pPr lvl="1"/>
            <a:r>
              <a:rPr lang="nl-NL" sz="2000" dirty="0"/>
              <a:t>Onderarm shunt 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93E260E-A99D-4F9E-A763-7EF499637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836" y="2897469"/>
            <a:ext cx="1568818" cy="130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E74A9-8879-AFE7-4637-F1358723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Verbetering slagingskans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068995-3DE2-E426-4514-42436BAE8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697"/>
          </a:xfrm>
        </p:spPr>
        <p:txBody>
          <a:bodyPr/>
          <a:lstStyle/>
          <a:p>
            <a:r>
              <a:rPr lang="nl-NL" sz="2400" dirty="0"/>
              <a:t>Vooraf indruk krijgen over slagingskans</a:t>
            </a:r>
          </a:p>
          <a:p>
            <a:pPr lvl="1"/>
            <a:r>
              <a:rPr lang="nl-NL" sz="2000" dirty="0"/>
              <a:t>Risicostratificatie </a:t>
            </a:r>
          </a:p>
          <a:p>
            <a:r>
              <a:rPr lang="nl-NL" sz="2400" dirty="0"/>
              <a:t>Meer meten vooraf</a:t>
            </a:r>
          </a:p>
          <a:p>
            <a:r>
              <a:rPr lang="nl-NL" sz="2400" dirty="0"/>
              <a:t>Nieuwe operatie technieken</a:t>
            </a:r>
          </a:p>
          <a:p>
            <a:pPr lvl="1"/>
            <a:r>
              <a:rPr lang="nl-NL" sz="2000" dirty="0"/>
              <a:t>Verbetering bestaande technieken</a:t>
            </a:r>
          </a:p>
          <a:p>
            <a:pPr lvl="1"/>
            <a:r>
              <a:rPr lang="nl-NL" sz="2000" dirty="0"/>
              <a:t>Nieuwe techniek</a:t>
            </a:r>
            <a:endParaRPr lang="nl-NL" sz="1800" dirty="0"/>
          </a:p>
          <a:p>
            <a:r>
              <a:rPr lang="nl-NL" sz="2400" dirty="0"/>
              <a:t>Vernauwing voorkomen</a:t>
            </a:r>
          </a:p>
          <a:p>
            <a:pPr lvl="1"/>
            <a:r>
              <a:rPr lang="nl-NL" sz="2000" dirty="0"/>
              <a:t>Medicatie, infrarood licht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Tijdige controle </a:t>
            </a:r>
          </a:p>
          <a:p>
            <a:pPr lvl="1"/>
            <a:r>
              <a:rPr lang="nl-NL" sz="2000" dirty="0"/>
              <a:t>Direct na operatie</a:t>
            </a:r>
          </a:p>
          <a:p>
            <a:pPr lvl="1"/>
            <a:r>
              <a:rPr lang="nl-NL" sz="2000" dirty="0"/>
              <a:t>Aantal </a:t>
            </a:r>
            <a:r>
              <a:rPr lang="nl-NL" sz="2000" dirty="0" err="1"/>
              <a:t>wk</a:t>
            </a:r>
            <a:r>
              <a:rPr lang="nl-NL" sz="2000" dirty="0"/>
              <a:t> na operatie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616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0E284-C359-76E0-56CF-C860D5E37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Nieuwe techniek: percutane aanleg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13CA662-3F7A-BD8E-E8E2-141D5CB7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4028" y="1417638"/>
            <a:ext cx="3560771" cy="4525963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8D1F324-730E-9461-CAAA-B030E25BD903}"/>
              </a:ext>
            </a:extLst>
          </p:cNvPr>
          <p:cNvSpPr txBox="1"/>
          <p:nvPr/>
        </p:nvSpPr>
        <p:spPr>
          <a:xfrm>
            <a:off x="4211627" y="1313134"/>
            <a:ext cx="4279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>
                <a:latin typeface="+mn-lt"/>
              </a:rPr>
              <a:t>Via de huid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latin typeface="+mn-lt"/>
              </a:rPr>
              <a:t>Ader aanprikken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latin typeface="+mn-lt"/>
              </a:rPr>
              <a:t>Doorprikken naar slagader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latin typeface="+mn-lt"/>
              </a:rPr>
              <a:t>Gaatje door verhitting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latin typeface="+mn-lt"/>
              </a:rPr>
              <a:t>Verbinding met ballon oprekken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B82F2F2-8060-1FE3-FBF9-F4268BF32001}"/>
              </a:ext>
            </a:extLst>
          </p:cNvPr>
          <p:cNvSpPr txBox="1"/>
          <p:nvPr/>
        </p:nvSpPr>
        <p:spPr>
          <a:xfrm>
            <a:off x="4211626" y="3984171"/>
            <a:ext cx="447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u="sng" dirty="0">
                <a:latin typeface="+mn-lt"/>
              </a:rPr>
              <a:t>Voordeel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+mn-lt"/>
              </a:rPr>
              <a:t>Geen operatie nodig</a:t>
            </a:r>
          </a:p>
          <a:p>
            <a:endParaRPr lang="nl-NL" sz="2400" dirty="0">
              <a:latin typeface="+mn-lt"/>
            </a:endParaRPr>
          </a:p>
          <a:p>
            <a:r>
              <a:rPr lang="nl-NL" sz="2400" u="sng" dirty="0">
                <a:latin typeface="+mn-lt"/>
              </a:rPr>
              <a:t>Nadeel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+mn-lt"/>
              </a:rPr>
              <a:t>Lijkt zeker niet beter dan operatieve aanleg</a:t>
            </a:r>
          </a:p>
        </p:txBody>
      </p:sp>
    </p:spTree>
    <p:extLst>
      <p:ext uri="{BB962C8B-B14F-4D97-AF65-F5344CB8AC3E}">
        <p14:creationId xmlns:p14="http://schemas.microsoft.com/office/powerpoint/2010/main" val="16006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413E12-B76A-B277-1912-22B3CC6C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Het </a:t>
            </a:r>
            <a:r>
              <a:rPr lang="en-US" b="1" dirty="0" err="1"/>
              <a:t>aanprikken</a:t>
            </a:r>
            <a:r>
              <a:rPr lang="en-US" b="1" dirty="0"/>
              <a:t> van de shunt</a:t>
            </a:r>
            <a:endParaRPr lang="nl-NL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57AD0E-EC9D-F139-3C91-E14B20924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87" y="1912267"/>
            <a:ext cx="5018926" cy="367274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EEBFDC-CBF6-CD54-F443-A3488508C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14" y="1536318"/>
            <a:ext cx="4439270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AB2F7-3C09-E54C-932A-78FB773F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Pijn</a:t>
            </a:r>
            <a:r>
              <a:rPr lang="en-US" b="1" dirty="0"/>
              <a:t> </a:t>
            </a:r>
            <a:r>
              <a:rPr lang="en-US" b="1" dirty="0" err="1"/>
              <a:t>bij</a:t>
            </a:r>
            <a:r>
              <a:rPr lang="en-US" b="1" dirty="0"/>
              <a:t> </a:t>
            </a:r>
            <a:r>
              <a:rPr lang="en-US" b="1" dirty="0" err="1"/>
              <a:t>aanprikken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FB0502-D4FE-CD85-66D4-65FD04984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Van alle </a:t>
            </a:r>
            <a:r>
              <a:rPr lang="en-US" dirty="0" err="1"/>
              <a:t>patiënten</a:t>
            </a:r>
            <a:r>
              <a:rPr lang="en-US" dirty="0"/>
              <a:t>: </a:t>
            </a:r>
          </a:p>
          <a:p>
            <a:r>
              <a:rPr lang="en-US" dirty="0"/>
              <a:t>50% </a:t>
            </a:r>
            <a:r>
              <a:rPr lang="en-US" dirty="0" err="1"/>
              <a:t>matige</a:t>
            </a:r>
            <a:r>
              <a:rPr lang="en-US" dirty="0"/>
              <a:t> </a:t>
            </a:r>
            <a:r>
              <a:rPr lang="en-US" dirty="0" err="1"/>
              <a:t>pijn</a:t>
            </a:r>
            <a:endParaRPr lang="en-US" dirty="0"/>
          </a:p>
          <a:p>
            <a:r>
              <a:rPr lang="en-US" dirty="0"/>
              <a:t>12% </a:t>
            </a:r>
            <a:r>
              <a:rPr lang="en-US" dirty="0" err="1"/>
              <a:t>ernstige</a:t>
            </a:r>
            <a:r>
              <a:rPr lang="en-US" dirty="0"/>
              <a:t> </a:t>
            </a:r>
            <a:r>
              <a:rPr lang="en-US" dirty="0" err="1"/>
              <a:t>pijn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0BD077-1D59-2706-5A07-0319C97A0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4" t="2496" r="2626" b="4150"/>
          <a:stretch/>
        </p:blipFill>
        <p:spPr>
          <a:xfrm>
            <a:off x="5314286" y="3081956"/>
            <a:ext cx="2757930" cy="18520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26DBB53-51AC-AF51-07C5-62DF3271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196" y="975360"/>
            <a:ext cx="2749571" cy="192403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0F3F03D-616D-FCEB-E597-DA02C921B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196" y="5116530"/>
            <a:ext cx="2759020" cy="15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6D81E-557A-F40B-5731-0186440A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Problemen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1B05AD-3E89-55FF-7966-F105CA792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Vernauwing</a:t>
            </a:r>
            <a:endParaRPr lang="en-US" dirty="0"/>
          </a:p>
          <a:p>
            <a:r>
              <a:rPr lang="en-US" dirty="0" err="1"/>
              <a:t>Infectie</a:t>
            </a:r>
            <a:endParaRPr lang="en-US" dirty="0"/>
          </a:p>
          <a:p>
            <a:r>
              <a:rPr lang="en-US" dirty="0" err="1"/>
              <a:t>Verhoogde</a:t>
            </a:r>
            <a:r>
              <a:rPr lang="en-US" dirty="0"/>
              <a:t> </a:t>
            </a:r>
            <a:r>
              <a:rPr lang="en-US" dirty="0" err="1"/>
              <a:t>bloedstroom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7293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EC5E2-75B1-DC14-7CC7-417F1AB9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Vernauwing</a:t>
            </a:r>
            <a:endParaRPr lang="nl-NL" b="1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39BDEDE-2CE7-A17E-B9C3-75C7B21BF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364" y="1695635"/>
            <a:ext cx="8490663" cy="383186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810E34-7AE5-D387-AA84-53B46E44F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5" t="6662" r="2746" b="11963"/>
          <a:stretch/>
        </p:blipFill>
        <p:spPr>
          <a:xfrm>
            <a:off x="547099" y="1828799"/>
            <a:ext cx="3537334" cy="356513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EEB8C08-C879-71BD-42DC-A71EA013E8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82" r="2336" b="11765"/>
          <a:stretch/>
        </p:blipFill>
        <p:spPr>
          <a:xfrm>
            <a:off x="4318168" y="1787702"/>
            <a:ext cx="3589058" cy="36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7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9A927-E059-8AD4-06AA-8034AEB52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Shunt </a:t>
            </a:r>
            <a:r>
              <a:rPr lang="en-US" b="1" dirty="0" err="1"/>
              <a:t>voor</a:t>
            </a:r>
            <a:r>
              <a:rPr lang="en-US" b="1" dirty="0"/>
              <a:t> </a:t>
            </a:r>
            <a:r>
              <a:rPr lang="en-US" b="1" dirty="0" err="1"/>
              <a:t>iedereen</a:t>
            </a:r>
            <a:r>
              <a:rPr lang="en-US" b="1" dirty="0"/>
              <a:t>?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12371-2542-63C4-10BD-EDA6A07CA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28854"/>
            <a:ext cx="7546369" cy="12973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		          OASIS</a:t>
            </a:r>
          </a:p>
          <a:p>
            <a:pPr marL="0" indent="0">
              <a:buNone/>
            </a:pPr>
            <a:r>
              <a:rPr lang="en-US" sz="2400" dirty="0" err="1"/>
              <a:t>Optimising</a:t>
            </a:r>
            <a:r>
              <a:rPr lang="en-US" sz="2400" dirty="0"/>
              <a:t> Access Surgery in Senior </a:t>
            </a:r>
            <a:r>
              <a:rPr lang="en-US" sz="2400" dirty="0" err="1"/>
              <a:t>Haemodialysis</a:t>
            </a:r>
            <a:r>
              <a:rPr lang="en-US" sz="2400" dirty="0"/>
              <a:t> Patients</a:t>
            </a: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7C9E202-3527-485A-8A9E-9122B257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58" y="1302100"/>
            <a:ext cx="4563052" cy="35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3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0172ECC-C05D-31BD-9F98-79C12A995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7587" y="676058"/>
            <a:ext cx="3268826" cy="5706960"/>
          </a:xfrm>
        </p:spPr>
      </p:pic>
    </p:spTree>
    <p:extLst>
      <p:ext uri="{BB962C8B-B14F-4D97-AF65-F5344CB8AC3E}">
        <p14:creationId xmlns:p14="http://schemas.microsoft.com/office/powerpoint/2010/main" val="95958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 dirty="0">
                <a:latin typeface="Calibri" pitchFamily="-65" charset="0"/>
                <a:cs typeface="Calibri" pitchFamily="-65" charset="0"/>
              </a:rPr>
              <a:t>Inhoud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261258" y="1285875"/>
            <a:ext cx="8691824" cy="4840288"/>
          </a:xfrm>
        </p:spPr>
        <p:txBody>
          <a:bodyPr/>
          <a:lstStyle/>
          <a:p>
            <a:r>
              <a:rPr lang="nl-NL" sz="2800" dirty="0"/>
              <a:t>Wat is een shunt?</a:t>
            </a:r>
          </a:p>
          <a:p>
            <a:r>
              <a:rPr lang="nl-NL" sz="2800" dirty="0"/>
              <a:t>Shuntaanleg</a:t>
            </a:r>
          </a:p>
          <a:p>
            <a:pPr lvl="1"/>
            <a:r>
              <a:rPr lang="nl-NL" sz="2400" dirty="0"/>
              <a:t>Traject vooraf</a:t>
            </a:r>
          </a:p>
          <a:p>
            <a:pPr lvl="1"/>
            <a:r>
              <a:rPr lang="nl-NL" sz="2400" dirty="0"/>
              <a:t>Voorbereiding </a:t>
            </a:r>
          </a:p>
          <a:p>
            <a:pPr lvl="1"/>
            <a:r>
              <a:rPr lang="nl-NL" sz="2400" dirty="0"/>
              <a:t>Operatie </a:t>
            </a:r>
          </a:p>
          <a:p>
            <a:r>
              <a:rPr lang="nl-NL" sz="2800" dirty="0"/>
              <a:t>Rijping</a:t>
            </a:r>
          </a:p>
          <a:p>
            <a:r>
              <a:rPr lang="nl-NL" sz="2800" dirty="0"/>
              <a:t>Verbeteren van slagingskans</a:t>
            </a:r>
          </a:p>
          <a:p>
            <a:r>
              <a:rPr lang="nl-NL" sz="2800" dirty="0"/>
              <a:t>Aanprikken </a:t>
            </a:r>
          </a:p>
          <a:p>
            <a:r>
              <a:rPr lang="nl-NL" sz="2800" dirty="0"/>
              <a:t>Problemen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3B7998A-0289-E658-FDF0-5112C59FE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" y="448218"/>
            <a:ext cx="2901693" cy="184529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6936080-54A3-1323-65E3-A210C444F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088" y="1495757"/>
            <a:ext cx="2381776" cy="234507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ABB533C-CB79-D6D1-72C4-83917EA9B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528" y="1731690"/>
            <a:ext cx="1712648" cy="1873210"/>
          </a:xfrm>
          <a:prstGeom prst="rect">
            <a:avLst/>
          </a:prstGeom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40882BA6-698D-16A8-F8B8-D3D601B3E3DC}"/>
              </a:ext>
            </a:extLst>
          </p:cNvPr>
          <p:cNvCxnSpPr>
            <a:cxnSpLocks/>
          </p:cNvCxnSpPr>
          <p:nvPr/>
        </p:nvCxnSpPr>
        <p:spPr>
          <a:xfrm>
            <a:off x="3043646" y="1227909"/>
            <a:ext cx="3411683" cy="42057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ABE03DB0-A622-CED4-1099-DD3902C415FF}"/>
              </a:ext>
            </a:extLst>
          </p:cNvPr>
          <p:cNvCxnSpPr/>
          <p:nvPr/>
        </p:nvCxnSpPr>
        <p:spPr>
          <a:xfrm flipH="1">
            <a:off x="5027103" y="2127564"/>
            <a:ext cx="1428226" cy="37121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86A50F69-D102-698F-3B61-846287EAB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36" y="3604900"/>
            <a:ext cx="3454167" cy="2302778"/>
          </a:xfrm>
          <a:prstGeom prst="rect">
            <a:avLst/>
          </a:prstGeom>
        </p:spPr>
      </p:pic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B407D3E3-79FF-4E14-6DDC-6269423B4D5F}"/>
              </a:ext>
            </a:extLst>
          </p:cNvPr>
          <p:cNvCxnSpPr>
            <a:cxnSpLocks/>
          </p:cNvCxnSpPr>
          <p:nvPr/>
        </p:nvCxnSpPr>
        <p:spPr>
          <a:xfrm flipH="1">
            <a:off x="2799826" y="2800778"/>
            <a:ext cx="1055283" cy="72091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095D5D5F-9617-B53B-5E9A-BA65AF5FF6A7}"/>
              </a:ext>
            </a:extLst>
          </p:cNvPr>
          <p:cNvSpPr txBox="1"/>
          <p:nvPr/>
        </p:nvSpPr>
        <p:spPr>
          <a:xfrm>
            <a:off x="3693254" y="4235040"/>
            <a:ext cx="2592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+mj-lt"/>
              </a:rPr>
              <a:t>Shunt</a:t>
            </a:r>
          </a:p>
          <a:p>
            <a:r>
              <a:rPr lang="nl-NL" sz="2000" dirty="0">
                <a:latin typeface="+mj-lt"/>
              </a:rPr>
              <a:t>Verbinding tussen </a:t>
            </a:r>
          </a:p>
          <a:p>
            <a:r>
              <a:rPr lang="nl-NL" sz="2000" dirty="0">
                <a:latin typeface="+mj-lt"/>
              </a:rPr>
              <a:t>2 bloedvaten</a:t>
            </a:r>
          </a:p>
        </p:txBody>
      </p:sp>
    </p:spTree>
    <p:extLst>
      <p:ext uri="{BB962C8B-B14F-4D97-AF65-F5344CB8AC3E}">
        <p14:creationId xmlns:p14="http://schemas.microsoft.com/office/powerpoint/2010/main" val="425997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ACEE5A-2B58-2E7D-71A4-E2D62CE1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+mn-lt"/>
              </a:rPr>
              <a:t>Wat is een shunt?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B715E6-6391-B80E-293F-9A0390899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Verbinding tussen slagader en ader</a:t>
            </a:r>
          </a:p>
          <a:p>
            <a:endParaRPr lang="nl-NL" dirty="0"/>
          </a:p>
          <a:p>
            <a:r>
              <a:rPr lang="nl-NL" dirty="0"/>
              <a:t>Operatie </a:t>
            </a:r>
          </a:p>
          <a:p>
            <a:endParaRPr lang="nl-NL" dirty="0"/>
          </a:p>
          <a:p>
            <a:r>
              <a:rPr lang="nl-NL" dirty="0"/>
              <a:t>Eigen bloedvat of kunstvat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D744625-C1A8-31F8-A2FD-DF309FFF5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185" y="3879669"/>
            <a:ext cx="3651429" cy="27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71025D10-2B11-FB12-494D-2902818A7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02"/>
          <a:stretch/>
        </p:blipFill>
        <p:spPr>
          <a:xfrm>
            <a:off x="163531" y="3818780"/>
            <a:ext cx="4408469" cy="202522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4FFBB3C-F325-DF03-59E9-39E888A9F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7" b="10666"/>
          <a:stretch/>
        </p:blipFill>
        <p:spPr bwMode="auto">
          <a:xfrm>
            <a:off x="248342" y="703844"/>
            <a:ext cx="4529142" cy="215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2AF6C00-CAA2-23E6-65B0-6E2C59BFC6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6" r="2756"/>
          <a:stretch/>
        </p:blipFill>
        <p:spPr>
          <a:xfrm>
            <a:off x="4605936" y="2784297"/>
            <a:ext cx="4486691" cy="26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C7A2A-D4B4-5CDC-043F-80AB905F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Het traject naar shuntaanleg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9C298F-925F-F304-A42D-A9E69CA6E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Nierfalen stadium 4-5:                            bloedvaten sparen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Verdere achteruitgang nierfunctie:        planning shuntaanleg</a:t>
            </a:r>
          </a:p>
          <a:p>
            <a:pPr lvl="1"/>
            <a:r>
              <a:rPr lang="nl-NL" dirty="0"/>
              <a:t>3-6 </a:t>
            </a:r>
            <a:r>
              <a:rPr lang="nl-NL" dirty="0" err="1"/>
              <a:t>mnd</a:t>
            </a:r>
            <a:r>
              <a:rPr lang="nl-NL" dirty="0"/>
              <a:t> vóór start dialyse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DDB54A-376D-DE44-C97E-027C07D76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365" y="1742677"/>
            <a:ext cx="1803451" cy="92206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AE4B156-1F5B-7C9C-3F18-59A8C42D0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816" y="3863181"/>
            <a:ext cx="1375886" cy="12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18A43-653A-F6F8-6661-03CD5388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Voorbereiding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A5A69D-CA74-1294-838A-DCC4820C0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Echo duplex: minimale doorsnede bloedvaten 2 mm</a:t>
            </a:r>
          </a:p>
          <a:p>
            <a:r>
              <a:rPr lang="nl-NL" dirty="0"/>
              <a:t>Zijde: bij voorkeur niet-dominant</a:t>
            </a:r>
          </a:p>
          <a:p>
            <a:endParaRPr lang="nl-NL" dirty="0"/>
          </a:p>
          <a:p>
            <a:r>
              <a:rPr lang="nl-NL" dirty="0"/>
              <a:t>Locatie op arm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5C50D9B-AB3A-3856-B3E6-1D9843295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13" y="1105273"/>
            <a:ext cx="5552756" cy="57081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05BA5FD-1D03-06CA-93AA-EB942A1C8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863" y="2173457"/>
            <a:ext cx="2145404" cy="3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B7314-845A-248A-4FF0-0EBB4234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Operatie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0787AB-E12B-3D92-9293-1C3D28EF2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Dagopname</a:t>
            </a:r>
            <a:r>
              <a:rPr lang="nl-NL" dirty="0"/>
              <a:t>, eventueel overnachting</a:t>
            </a:r>
          </a:p>
          <a:p>
            <a:endParaRPr lang="nl-NL" dirty="0"/>
          </a:p>
          <a:p>
            <a:r>
              <a:rPr lang="nl-NL" dirty="0"/>
              <a:t>Lokale verdoving of narcose</a:t>
            </a:r>
          </a:p>
          <a:p>
            <a:endParaRPr lang="nl-NL" dirty="0"/>
          </a:p>
          <a:p>
            <a:r>
              <a:rPr lang="nl-NL" dirty="0"/>
              <a:t>Duur operatie: 60 min</a:t>
            </a:r>
          </a:p>
          <a:p>
            <a:pPr lvl="1"/>
            <a:r>
              <a:rPr lang="nl-NL" dirty="0"/>
              <a:t>Totaal 75 - 90 min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C01FEC-CA2D-4AF7-13AC-E7258DACC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4" r="16578"/>
          <a:stretch/>
        </p:blipFill>
        <p:spPr>
          <a:xfrm>
            <a:off x="7469311" y="-16967"/>
            <a:ext cx="1191803" cy="149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0DF3D-9EE1-6EE0-9A24-826DA4E8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Rijping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E58FCB-DB48-6426-EB17-0C1EFFA5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Eigen vaten</a:t>
            </a:r>
          </a:p>
          <a:p>
            <a:pPr lvl="1"/>
            <a:r>
              <a:rPr lang="nl-NL" dirty="0"/>
              <a:t>6 </a:t>
            </a:r>
            <a:r>
              <a:rPr lang="nl-NL" dirty="0" err="1"/>
              <a:t>wk</a:t>
            </a:r>
            <a:endParaRPr lang="nl-NL" dirty="0"/>
          </a:p>
          <a:p>
            <a:pPr lvl="1"/>
            <a:r>
              <a:rPr lang="nl-NL" dirty="0"/>
              <a:t>Event. 2</a:t>
            </a:r>
            <a:r>
              <a:rPr lang="nl-NL" baseline="30000" dirty="0"/>
              <a:t>e</a:t>
            </a:r>
            <a:r>
              <a:rPr lang="nl-NL" dirty="0"/>
              <a:t> ingreep bij </a:t>
            </a:r>
            <a:r>
              <a:rPr lang="nl-NL" dirty="0" err="1"/>
              <a:t>bovenarmsshunt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Kunstvaten</a:t>
            </a:r>
          </a:p>
          <a:p>
            <a:pPr lvl="1"/>
            <a:r>
              <a:rPr lang="nl-NL" dirty="0"/>
              <a:t>Meteen gebruiken</a:t>
            </a:r>
          </a:p>
          <a:p>
            <a:pPr lvl="1"/>
            <a:r>
              <a:rPr lang="nl-NL" dirty="0"/>
              <a:t>Vocht! 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EDF7FAF7-E6EE-3C3B-45BA-1399201E3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08423" y="1105535"/>
            <a:ext cx="1671696" cy="156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8FA3E8-D96B-1C18-2D79-17F726A78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253" y="4918586"/>
            <a:ext cx="2254036" cy="128700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55F774D-CD4C-3953-B5EE-FC1B91C1D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651" y="3996025"/>
            <a:ext cx="2081228" cy="90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4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Powerpoint-sjabloon_ZL (1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owerpoint-sjabloon_ZL (1)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sjabloon_ZL (1) 2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99CAEA"/>
        </a:accent1>
        <a:accent2>
          <a:srgbClr val="366E86"/>
        </a:accent2>
        <a:accent3>
          <a:srgbClr val="FFFFFF"/>
        </a:accent3>
        <a:accent4>
          <a:srgbClr val="000000"/>
        </a:accent4>
        <a:accent5>
          <a:srgbClr val="CAE1F3"/>
        </a:accent5>
        <a:accent6>
          <a:srgbClr val="306379"/>
        </a:accent6>
        <a:hlink>
          <a:srgbClr val="366E86"/>
        </a:hlink>
        <a:folHlink>
          <a:srgbClr val="99C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Office-thema 2">
    <a:dk1>
      <a:srgbClr val="000000"/>
    </a:dk1>
    <a:lt1>
      <a:srgbClr val="FFFFFF"/>
    </a:lt1>
    <a:dk2>
      <a:srgbClr val="000000"/>
    </a:dk2>
    <a:lt2>
      <a:srgbClr val="EEECE1"/>
    </a:lt2>
    <a:accent1>
      <a:srgbClr val="99CAEA"/>
    </a:accent1>
    <a:accent2>
      <a:srgbClr val="366E86"/>
    </a:accent2>
    <a:accent3>
      <a:srgbClr val="FFFFFF"/>
    </a:accent3>
    <a:accent4>
      <a:srgbClr val="000000"/>
    </a:accent4>
    <a:accent5>
      <a:srgbClr val="CAE1F3"/>
    </a:accent5>
    <a:accent6>
      <a:srgbClr val="306379"/>
    </a:accent6>
    <a:hlink>
      <a:srgbClr val="366E86"/>
    </a:hlink>
    <a:folHlink>
      <a:srgbClr val="99CAEA"/>
    </a:folHlink>
  </a:clrScheme>
</a:themeOverride>
</file>

<file path=ppt/theme/themeOverride2.xml><?xml version="1.0" encoding="utf-8"?>
<a:themeOverride xmlns:a="http://schemas.openxmlformats.org/drawingml/2006/main">
  <a:clrScheme name="2_Office-thema 1">
    <a:dk1>
      <a:srgbClr val="000000"/>
    </a:dk1>
    <a:lt1>
      <a:srgbClr val="FFFFFF"/>
    </a:lt1>
    <a:dk2>
      <a:srgbClr val="000000"/>
    </a:dk2>
    <a:lt2>
      <a:srgbClr val="EEECE1"/>
    </a:lt2>
    <a:accent1>
      <a:srgbClr val="99CAEA"/>
    </a:accent1>
    <a:accent2>
      <a:srgbClr val="366E86"/>
    </a:accent2>
    <a:accent3>
      <a:srgbClr val="FFFFFF"/>
    </a:accent3>
    <a:accent4>
      <a:srgbClr val="000000"/>
    </a:accent4>
    <a:accent5>
      <a:srgbClr val="CAE1F3"/>
    </a:accent5>
    <a:accent6>
      <a:srgbClr val="306379"/>
    </a:accent6>
    <a:hlink>
      <a:srgbClr val="366E86"/>
    </a:hlink>
    <a:folHlink>
      <a:srgbClr val="99CAEA"/>
    </a:folHlink>
  </a:clrScheme>
</a:themeOverride>
</file>

<file path=ppt/theme/themeOverride3.xml><?xml version="1.0" encoding="utf-8"?>
<a:themeOverride xmlns:a="http://schemas.openxmlformats.org/drawingml/2006/main">
  <a:clrScheme name="1_Office-thema 2">
    <a:dk1>
      <a:srgbClr val="000000"/>
    </a:dk1>
    <a:lt1>
      <a:srgbClr val="FFFFFF"/>
    </a:lt1>
    <a:dk2>
      <a:srgbClr val="000000"/>
    </a:dk2>
    <a:lt2>
      <a:srgbClr val="EEECE1"/>
    </a:lt2>
    <a:accent1>
      <a:srgbClr val="99CAEA"/>
    </a:accent1>
    <a:accent2>
      <a:srgbClr val="366E86"/>
    </a:accent2>
    <a:accent3>
      <a:srgbClr val="FFFFFF"/>
    </a:accent3>
    <a:accent4>
      <a:srgbClr val="000000"/>
    </a:accent4>
    <a:accent5>
      <a:srgbClr val="CAE1F3"/>
    </a:accent5>
    <a:accent6>
      <a:srgbClr val="306379"/>
    </a:accent6>
    <a:hlink>
      <a:srgbClr val="366E86"/>
    </a:hlink>
    <a:folHlink>
      <a:srgbClr val="99CAE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138E89AF865449120024EA2E6AB28" ma:contentTypeVersion="14" ma:contentTypeDescription="Een nieuw document maken." ma:contentTypeScope="" ma:versionID="00593550e4ac9df201da9a3d4c13e9b2">
  <xsd:schema xmlns:xsd="http://www.w3.org/2001/XMLSchema" xmlns:xs="http://www.w3.org/2001/XMLSchema" xmlns:p="http://schemas.microsoft.com/office/2006/metadata/properties" xmlns:ns2="6a34858c-98d6-4616-ba2b-564d92c5cfce" xmlns:ns3="9c1c412f-b643-446d-99ef-bf26fadf0ee9" targetNamespace="http://schemas.microsoft.com/office/2006/metadata/properties" ma:root="true" ma:fieldsID="3805dc8c6d3495bf3af5fc9a63a8ce97" ns2:_="" ns3:_="">
    <xsd:import namespace="6a34858c-98d6-4616-ba2b-564d92c5cfce"/>
    <xsd:import namespace="9c1c412f-b643-446d-99ef-bf26fadf0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4858c-98d6-4616-ba2b-564d92c5cf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d867c2a-cafd-47d4-9bb7-7e23cb4e68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412f-b643-446d-99ef-bf26fadf0ee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d75fdcb-d4c7-4261-bf05-ae88251487a9}" ma:internalName="TaxCatchAll" ma:showField="CatchAllData" ma:web="9c1c412f-b643-446d-99ef-bf26fadf0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34858c-98d6-4616-ba2b-564d92c5cfce">
      <Terms xmlns="http://schemas.microsoft.com/office/infopath/2007/PartnerControls"/>
    </lcf76f155ced4ddcb4097134ff3c332f>
    <TaxCatchAll xmlns="9c1c412f-b643-446d-99ef-bf26fadf0ee9" xsi:nil="true"/>
  </documentManagement>
</p:properties>
</file>

<file path=customXml/itemProps1.xml><?xml version="1.0" encoding="utf-8"?>
<ds:datastoreItem xmlns:ds="http://schemas.openxmlformats.org/officeDocument/2006/customXml" ds:itemID="{66476FBB-5B10-4B09-9561-AD5700CA4E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34858c-98d6-4616-ba2b-564d92c5cfce"/>
    <ds:schemaRef ds:uri="9c1c412f-b643-446d-99ef-bf26fadf0e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7FC849-220E-495D-A4CC-BDDF789985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1D7F96-E81F-464B-A9DD-B25F642B9872}">
  <ds:schemaRefs>
    <ds:schemaRef ds:uri="9c1c412f-b643-446d-99ef-bf26fadf0ee9"/>
    <ds:schemaRef ds:uri="http://schemas.microsoft.com/office/2006/documentManagement/types"/>
    <ds:schemaRef ds:uri="http://purl.org/dc/terms/"/>
    <ds:schemaRef ds:uri="6a34858c-98d6-4616-ba2b-564d92c5cf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Powerpoint-sjabloon_ZL (1)</Template>
  <TotalTime>3346</TotalTime>
  <Words>325</Words>
  <Application>Microsoft Office PowerPoint</Application>
  <PresentationFormat>Diavoorstelling (4:3)</PresentationFormat>
  <Paragraphs>109</Paragraphs>
  <Slides>18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Broadway</vt:lpstr>
      <vt:lpstr>Calibri</vt:lpstr>
      <vt:lpstr>Fave Script Bold Pro</vt:lpstr>
      <vt:lpstr>Mystery Quest</vt:lpstr>
      <vt:lpstr>Powerpoint-sjabloon_ZL (1)</vt:lpstr>
      <vt:lpstr>Doe mij maar  een Shunt</vt:lpstr>
      <vt:lpstr>Inhoud</vt:lpstr>
      <vt:lpstr>PowerPoint-presentatie</vt:lpstr>
      <vt:lpstr>Wat is een shunt?</vt:lpstr>
      <vt:lpstr>PowerPoint-presentatie</vt:lpstr>
      <vt:lpstr>Het traject naar shuntaanleg</vt:lpstr>
      <vt:lpstr>Voorbereiding</vt:lpstr>
      <vt:lpstr>Operatie</vt:lpstr>
      <vt:lpstr>Rijping</vt:lpstr>
      <vt:lpstr>Rijping shunt van eigen vaten</vt:lpstr>
      <vt:lpstr>Verbetering slagingskans</vt:lpstr>
      <vt:lpstr>Nieuwe techniek: percutane aanleg</vt:lpstr>
      <vt:lpstr>Het aanprikken van de shunt</vt:lpstr>
      <vt:lpstr>Pijn bij aanprikken</vt:lpstr>
      <vt:lpstr>Problemen</vt:lpstr>
      <vt:lpstr>Vernauwing</vt:lpstr>
      <vt:lpstr>Shunt voor iedereen?</vt:lpstr>
      <vt:lpstr>PowerPoint-presentatie</vt:lpstr>
    </vt:vector>
  </TitlesOfParts>
  <Company>Stichting GOZL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powerpoint presentatie</dc:title>
  <dc:creator>PBP01</dc:creator>
  <cp:lastModifiedBy>Kitty Jager | NVN</cp:lastModifiedBy>
  <cp:revision>185</cp:revision>
  <cp:lastPrinted>2020-04-08T16:11:29Z</cp:lastPrinted>
  <dcterms:created xsi:type="dcterms:W3CDTF">2016-02-12T08:27:54Z</dcterms:created>
  <dcterms:modified xsi:type="dcterms:W3CDTF">2023-11-23T17:40:15Z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0x010100E18138E89AF865449120024EA2E6AB28</vt:lpwstr>
  </property>
  <property fmtid="{D5CDD505-2E9C-101B-9397-08002B2CF9AE}" pid="3" name="MediaServiceImageTags">
    <vt:lpwstr/>
  </property>
</Properties>
</file>